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1"/>
    <p:sldId id="257" r:id="rId42"/>
    <p:sldId id="258" r:id="rId43"/>
    <p:sldId id="259" r:id="rId44"/>
    <p:sldId id="260" r:id="rId45"/>
    <p:sldId id="261" r:id="rId46"/>
    <p:sldId id="262" r:id="rId47"/>
    <p:sldId id="263" r:id="rId4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" charset="1" panose="00000500000000000000"/>
      <p:regular r:id="rId10"/>
    </p:embeddedFont>
    <p:embeddedFont>
      <p:font typeface="Poppins Bold" charset="1" panose="00000800000000000000"/>
      <p:regular r:id="rId11"/>
    </p:embeddedFont>
    <p:embeddedFont>
      <p:font typeface="Poppins Italics" charset="1" panose="00000500000000000000"/>
      <p:regular r:id="rId12"/>
    </p:embeddedFont>
    <p:embeddedFont>
      <p:font typeface="Poppins Bold Italics" charset="1" panose="00000800000000000000"/>
      <p:regular r:id="rId13"/>
    </p:embeddedFont>
    <p:embeddedFont>
      <p:font typeface="Poppins Thin" charset="1" panose="00000300000000000000"/>
      <p:regular r:id="rId14"/>
    </p:embeddedFont>
    <p:embeddedFont>
      <p:font typeface="Poppins Thin Italics" charset="1" panose="00000300000000000000"/>
      <p:regular r:id="rId15"/>
    </p:embeddedFont>
    <p:embeddedFont>
      <p:font typeface="Poppins Extra-Light" charset="1" panose="00000300000000000000"/>
      <p:regular r:id="rId16"/>
    </p:embeddedFont>
    <p:embeddedFont>
      <p:font typeface="Poppins Extra-Light Italics" charset="1" panose="00000300000000000000"/>
      <p:regular r:id="rId17"/>
    </p:embeddedFont>
    <p:embeddedFont>
      <p:font typeface="Poppins Light" charset="1" panose="00000400000000000000"/>
      <p:regular r:id="rId18"/>
    </p:embeddedFont>
    <p:embeddedFont>
      <p:font typeface="Poppins Light Italics" charset="1" panose="00000400000000000000"/>
      <p:regular r:id="rId19"/>
    </p:embeddedFont>
    <p:embeddedFont>
      <p:font typeface="Poppins Medium" charset="1" panose="00000600000000000000"/>
      <p:regular r:id="rId20"/>
    </p:embeddedFont>
    <p:embeddedFont>
      <p:font typeface="Poppins Medium Italics" charset="1" panose="00000600000000000000"/>
      <p:regular r:id="rId21"/>
    </p:embeddedFont>
    <p:embeddedFont>
      <p:font typeface="Poppins Semi-Bold" charset="1" panose="00000700000000000000"/>
      <p:regular r:id="rId22"/>
    </p:embeddedFont>
    <p:embeddedFont>
      <p:font typeface="Poppins Semi-Bold Italics" charset="1" panose="00000700000000000000"/>
      <p:regular r:id="rId23"/>
    </p:embeddedFont>
    <p:embeddedFont>
      <p:font typeface="Poppins Ultra-Bold" charset="1" panose="00000900000000000000"/>
      <p:regular r:id="rId24"/>
    </p:embeddedFont>
    <p:embeddedFont>
      <p:font typeface="Poppins Ultra-Bold Italics" charset="1" panose="00000900000000000000"/>
      <p:regular r:id="rId25"/>
    </p:embeddedFont>
    <p:embeddedFont>
      <p:font typeface="Poppins Heavy" charset="1" panose="00000A00000000000000"/>
      <p:regular r:id="rId26"/>
    </p:embeddedFont>
    <p:embeddedFont>
      <p:font typeface="Poppins Heavy Italics" charset="1" panose="00000A00000000000000"/>
      <p:regular r:id="rId27"/>
    </p:embeddedFont>
    <p:embeddedFont>
      <p:font typeface="Hagrid Text" charset="1" panose="00000500000000000000"/>
      <p:regular r:id="rId28"/>
    </p:embeddedFont>
    <p:embeddedFont>
      <p:font typeface="Hagrid Text Bold" charset="1" panose="00000800000000000000"/>
      <p:regular r:id="rId29"/>
    </p:embeddedFont>
    <p:embeddedFont>
      <p:font typeface="Hagrid Text Thin" charset="1" panose="00000200000000000000"/>
      <p:regular r:id="rId30"/>
    </p:embeddedFont>
    <p:embeddedFont>
      <p:font typeface="Hagrid Text Light" charset="1" panose="00000400000000000000"/>
      <p:regular r:id="rId31"/>
    </p:embeddedFont>
    <p:embeddedFont>
      <p:font typeface="Hagrid Text Heavy" charset="1" panose="00000A00000000000000"/>
      <p:regular r:id="rId32"/>
    </p:embeddedFont>
    <p:embeddedFont>
      <p:font typeface="Open Sans" charset="1" panose="020B0606030504020204"/>
      <p:regular r:id="rId33"/>
    </p:embeddedFont>
    <p:embeddedFont>
      <p:font typeface="Open Sans Bold" charset="1" panose="020B0806030504020204"/>
      <p:regular r:id="rId34"/>
    </p:embeddedFont>
    <p:embeddedFont>
      <p:font typeface="Open Sans Italics" charset="1" panose="020B0606030504020204"/>
      <p:regular r:id="rId35"/>
    </p:embeddedFont>
    <p:embeddedFont>
      <p:font typeface="Open Sans Bold Italics" charset="1" panose="020B0806030504020204"/>
      <p:regular r:id="rId36"/>
    </p:embeddedFont>
    <p:embeddedFont>
      <p:font typeface="Open Sans Light" charset="1" panose="020B0306030504020204"/>
      <p:regular r:id="rId37"/>
    </p:embeddedFont>
    <p:embeddedFont>
      <p:font typeface="Open Sans Light Italics" charset="1" panose="020B0306030504020204"/>
      <p:regular r:id="rId38"/>
    </p:embeddedFont>
    <p:embeddedFont>
      <p:font typeface="Open Sans Ultra-Bold" charset="1" panose="00000000000000000000"/>
      <p:regular r:id="rId39"/>
    </p:embeddedFont>
    <p:embeddedFont>
      <p:font typeface="Open Sans Ultra-Bold Italics" charset="1" panose="0000000000000000000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slides/slide1.xml" Type="http://schemas.openxmlformats.org/officeDocument/2006/relationships/slide"/><Relationship Id="rId42" Target="slides/slide2.xml" Type="http://schemas.openxmlformats.org/officeDocument/2006/relationships/slide"/><Relationship Id="rId43" Target="slides/slide3.xml" Type="http://schemas.openxmlformats.org/officeDocument/2006/relationships/slide"/><Relationship Id="rId44" Target="slides/slide4.xml" Type="http://schemas.openxmlformats.org/officeDocument/2006/relationships/slide"/><Relationship Id="rId45" Target="slides/slide5.xml" Type="http://schemas.openxmlformats.org/officeDocument/2006/relationships/slide"/><Relationship Id="rId46" Target="slides/slide6.xml" Type="http://schemas.openxmlformats.org/officeDocument/2006/relationships/slide"/><Relationship Id="rId47" Target="slides/slide7.xml" Type="http://schemas.openxmlformats.org/officeDocument/2006/relationships/slide"/><Relationship Id="rId48" Target="slides/slide8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1.jpe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4.jpeg" Type="http://schemas.openxmlformats.org/officeDocument/2006/relationships/image"/><Relationship Id="rId7" Target="../media/VAGCldeSwnQ.mp4" Type="http://schemas.openxmlformats.org/officeDocument/2006/relationships/video"/><Relationship Id="rId8" Target="../media/VAGCldeSwnQ.mp4" Type="http://schemas.microsoft.com/office/2007/relationships/media"/><Relationship Id="rId9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53278" y="2615657"/>
            <a:ext cx="10946941" cy="8896877"/>
          </a:xfrm>
          <a:custGeom>
            <a:avLst/>
            <a:gdLst/>
            <a:ahLst/>
            <a:cxnLst/>
            <a:rect r="r" b="b" t="t" l="l"/>
            <a:pathLst>
              <a:path h="8896877" w="10946941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43554" y="-1718684"/>
            <a:ext cx="5643741" cy="4114800"/>
          </a:xfrm>
          <a:custGeom>
            <a:avLst/>
            <a:gdLst/>
            <a:ahLst/>
            <a:cxnLst/>
            <a:rect r="r" b="b" t="t" l="l"/>
            <a:pathLst>
              <a:path h="4114800" w="5643741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9998267"/>
            <a:ext cx="9144000" cy="288733"/>
            <a:chOff x="0" y="0"/>
            <a:chExt cx="2408296" cy="760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8296" cy="76045"/>
            </a:xfrm>
            <a:custGeom>
              <a:avLst/>
              <a:gdLst/>
              <a:ahLst/>
              <a:cxnLst/>
              <a:rect r="r" b="b" t="t" l="l"/>
              <a:pathLst>
                <a:path h="76045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4344650" y="211206"/>
            <a:ext cx="3655463" cy="817494"/>
          </a:xfrm>
          <a:custGeom>
            <a:avLst/>
            <a:gdLst/>
            <a:ahLst/>
            <a:cxnLst/>
            <a:rect r="r" b="b" t="t" l="l"/>
            <a:pathLst>
              <a:path h="817494" w="3655463">
                <a:moveTo>
                  <a:pt x="0" y="0"/>
                </a:moveTo>
                <a:lnTo>
                  <a:pt x="3655463" y="0"/>
                </a:lnTo>
                <a:lnTo>
                  <a:pt x="3655463" y="817494"/>
                </a:lnTo>
                <a:lnTo>
                  <a:pt x="0" y="8174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75665" y="173106"/>
            <a:ext cx="3304615" cy="1141594"/>
          </a:xfrm>
          <a:custGeom>
            <a:avLst/>
            <a:gdLst/>
            <a:ahLst/>
            <a:cxnLst/>
            <a:rect r="r" b="b" t="t" l="l"/>
            <a:pathLst>
              <a:path h="1141594" w="3304615">
                <a:moveTo>
                  <a:pt x="0" y="0"/>
                </a:moveTo>
                <a:lnTo>
                  <a:pt x="3304614" y="0"/>
                </a:lnTo>
                <a:lnTo>
                  <a:pt x="3304614" y="1141594"/>
                </a:lnTo>
                <a:lnTo>
                  <a:pt x="0" y="11415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08479" y="3363852"/>
            <a:ext cx="11843552" cy="1643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351"/>
              </a:lnSpc>
            </a:pPr>
            <a:r>
              <a:rPr lang="en-US" sz="9536" spc="-162">
                <a:solidFill>
                  <a:srgbClr val="FFFFFF"/>
                </a:solidFill>
                <a:latin typeface="Hagrid Text"/>
              </a:rPr>
              <a:t>DeepSpeech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5665" y="6041939"/>
            <a:ext cx="12667184" cy="2807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52281" indent="-576140" lvl="1">
              <a:lnSpc>
                <a:spcPts val="7471"/>
              </a:lnSpc>
              <a:buFont typeface="Arial"/>
              <a:buChar char="•"/>
            </a:pPr>
            <a:r>
              <a:rPr lang="en-US" sz="5337" spc="-90">
                <a:solidFill>
                  <a:srgbClr val="FFFFFF"/>
                </a:solidFill>
                <a:latin typeface="Hagrid Text"/>
              </a:rPr>
              <a:t>Abdullah Alsalhi</a:t>
            </a:r>
          </a:p>
          <a:p>
            <a:pPr marL="1152281" indent="-576140" lvl="1">
              <a:lnSpc>
                <a:spcPts val="7471"/>
              </a:lnSpc>
              <a:buFont typeface="Arial"/>
              <a:buChar char="•"/>
            </a:pPr>
            <a:r>
              <a:rPr lang="en-US" sz="5337" spc="-90">
                <a:solidFill>
                  <a:srgbClr val="FFFFFF"/>
                </a:solidFill>
                <a:latin typeface="Hagrid Text"/>
              </a:rPr>
              <a:t>Rakan Alharbi</a:t>
            </a:r>
          </a:p>
          <a:p>
            <a:pPr>
              <a:lnSpc>
                <a:spcPts val="7471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679359" y="3379923"/>
            <a:ext cx="7324546" cy="4316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07" indent="-313054" lvl="1">
              <a:lnSpc>
                <a:spcPts val="5712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Poppins"/>
              </a:rPr>
              <a:t>Introduction</a:t>
            </a:r>
          </a:p>
          <a:p>
            <a:pPr marL="647697" indent="-323848" lvl="1">
              <a:lnSpc>
                <a:spcPts val="590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oppins"/>
              </a:rPr>
              <a:t>What is DeepSpeech?</a:t>
            </a:r>
          </a:p>
          <a:p>
            <a:pPr marL="626107" indent="-313054" lvl="1">
              <a:lnSpc>
                <a:spcPts val="5712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Poppins"/>
              </a:rPr>
              <a:t>Key Fetures</a:t>
            </a:r>
          </a:p>
          <a:p>
            <a:pPr marL="626107" indent="-313054" lvl="1">
              <a:lnSpc>
                <a:spcPts val="5712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Poppins"/>
              </a:rPr>
              <a:t>Applications &amp; Example</a:t>
            </a:r>
          </a:p>
          <a:p>
            <a:pPr marL="626107" indent="-313054" lvl="1">
              <a:lnSpc>
                <a:spcPts val="5712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Poppins"/>
              </a:rPr>
              <a:t>Conclousin</a:t>
            </a:r>
          </a:p>
          <a:p>
            <a:pPr>
              <a:lnSpc>
                <a:spcPts val="5712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8981917" y="1912899"/>
            <a:ext cx="4668112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Agenda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true" flipV="false" rot="0">
            <a:off x="-1811192" y="1427962"/>
            <a:ext cx="9143383" cy="7431077"/>
          </a:xfrm>
          <a:custGeom>
            <a:avLst/>
            <a:gdLst/>
            <a:ahLst/>
            <a:cxnLst/>
            <a:rect r="r" b="b" t="t" l="l"/>
            <a:pathLst>
              <a:path h="7431077" w="9143383">
                <a:moveTo>
                  <a:pt x="9143383" y="0"/>
                </a:moveTo>
                <a:lnTo>
                  <a:pt x="0" y="0"/>
                </a:lnTo>
                <a:lnTo>
                  <a:pt x="0" y="7431076"/>
                </a:lnTo>
                <a:lnTo>
                  <a:pt x="9143383" y="7431076"/>
                </a:lnTo>
                <a:lnTo>
                  <a:pt x="91433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981917" y="9998267"/>
            <a:ext cx="9995383" cy="288733"/>
            <a:chOff x="0" y="0"/>
            <a:chExt cx="2632529" cy="760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32529" cy="76045"/>
            </a:xfrm>
            <a:custGeom>
              <a:avLst/>
              <a:gdLst/>
              <a:ahLst/>
              <a:cxnLst/>
              <a:rect r="r" b="b" t="t" l="l"/>
              <a:pathLst>
                <a:path h="76045" w="2632529">
                  <a:moveTo>
                    <a:pt x="0" y="0"/>
                  </a:moveTo>
                  <a:lnTo>
                    <a:pt x="2632529" y="0"/>
                  </a:lnTo>
                  <a:lnTo>
                    <a:pt x="2632529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632529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59709" y="9128908"/>
            <a:ext cx="861787" cy="872342"/>
          </a:xfrm>
          <a:custGeom>
            <a:avLst/>
            <a:gdLst/>
            <a:ahLst/>
            <a:cxnLst/>
            <a:rect r="r" b="b" t="t" l="l"/>
            <a:pathLst>
              <a:path h="872342" w="861787">
                <a:moveTo>
                  <a:pt x="0" y="0"/>
                </a:moveTo>
                <a:lnTo>
                  <a:pt x="861787" y="0"/>
                </a:lnTo>
                <a:lnTo>
                  <a:pt x="861787" y="872342"/>
                </a:lnTo>
                <a:lnTo>
                  <a:pt x="0" y="8723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200968" b="-2712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544475"/>
            <a:chOff x="0" y="0"/>
            <a:chExt cx="4816593" cy="11968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196899"/>
            </a:xfrm>
            <a:custGeom>
              <a:avLst/>
              <a:gdLst/>
              <a:ahLst/>
              <a:cxnLst/>
              <a:rect r="r" b="b" t="t" l="l"/>
              <a:pathLst>
                <a:path h="119689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96899"/>
                  </a:lnTo>
                  <a:lnTo>
                    <a:pt x="0" y="1196899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234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03433" y="6339840"/>
            <a:ext cx="8024541" cy="1501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>
                <a:solidFill>
                  <a:srgbClr val="545454"/>
                </a:solidFill>
                <a:latin typeface="Poppins"/>
              </a:rPr>
              <a:t>Welcome to our presentation on DeepSpeech, the leading technology in converting speech to text using artificial intelligence techniques.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44727" y="2546276"/>
            <a:ext cx="4668112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Introduction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786888" y="629992"/>
            <a:ext cx="6267753" cy="5093974"/>
          </a:xfrm>
          <a:custGeom>
            <a:avLst/>
            <a:gdLst/>
            <a:ahLst/>
            <a:cxnLst/>
            <a:rect r="r" b="b" t="t" l="l"/>
            <a:pathLst>
              <a:path h="5093974" w="6267753">
                <a:moveTo>
                  <a:pt x="0" y="0"/>
                </a:moveTo>
                <a:lnTo>
                  <a:pt x="6267752" y="0"/>
                </a:lnTo>
                <a:lnTo>
                  <a:pt x="6267752" y="5093973"/>
                </a:lnTo>
                <a:lnTo>
                  <a:pt x="0" y="50939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0" y="4255742"/>
            <a:ext cx="6212838" cy="288733"/>
            <a:chOff x="0" y="0"/>
            <a:chExt cx="1636303" cy="760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36303" cy="76045"/>
            </a:xfrm>
            <a:custGeom>
              <a:avLst/>
              <a:gdLst/>
              <a:ahLst/>
              <a:cxnLst/>
              <a:rect r="r" b="b" t="t" l="l"/>
              <a:pathLst>
                <a:path h="76045" w="1636303">
                  <a:moveTo>
                    <a:pt x="0" y="0"/>
                  </a:moveTo>
                  <a:lnTo>
                    <a:pt x="1636303" y="0"/>
                  </a:lnTo>
                  <a:lnTo>
                    <a:pt x="1636303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636303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660027" y="6339840"/>
            <a:ext cx="7260737" cy="1501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>
                <a:solidFill>
                  <a:srgbClr val="545454"/>
                </a:solidFill>
                <a:latin typeface="Poppins"/>
              </a:rPr>
              <a:t>DeepSpeech is an open-source model developed by Mozilla, based on deep neural network technologies.</a:t>
            </a:r>
          </a:p>
        </p:txBody>
      </p:sp>
      <p:sp>
        <p:nvSpPr>
          <p:cNvPr name="AutoShape 12" id="12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359709" y="9128908"/>
            <a:ext cx="861787" cy="872342"/>
          </a:xfrm>
          <a:custGeom>
            <a:avLst/>
            <a:gdLst/>
            <a:ahLst/>
            <a:cxnLst/>
            <a:rect r="r" b="b" t="t" l="l"/>
            <a:pathLst>
              <a:path h="872342" w="861787">
                <a:moveTo>
                  <a:pt x="0" y="0"/>
                </a:moveTo>
                <a:lnTo>
                  <a:pt x="861787" y="0"/>
                </a:lnTo>
                <a:lnTo>
                  <a:pt x="861787" y="872342"/>
                </a:lnTo>
                <a:lnTo>
                  <a:pt x="0" y="8723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200968" b="-2712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54584" y="0"/>
            <a:ext cx="11133416" cy="3429000"/>
            <a:chOff x="0" y="0"/>
            <a:chExt cx="263903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39032" cy="812800"/>
            </a:xfrm>
            <a:custGeom>
              <a:avLst/>
              <a:gdLst/>
              <a:ahLst/>
              <a:cxnLst/>
              <a:rect r="r" b="b" t="t" l="l"/>
              <a:pathLst>
                <a:path h="812800" w="2639032">
                  <a:moveTo>
                    <a:pt x="0" y="0"/>
                  </a:moveTo>
                  <a:lnTo>
                    <a:pt x="2639032" y="0"/>
                  </a:lnTo>
                  <a:lnTo>
                    <a:pt x="263903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639032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437354" y="3429000"/>
            <a:ext cx="9850646" cy="3429000"/>
            <a:chOff x="0" y="0"/>
            <a:chExt cx="2334968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34968" cy="812800"/>
            </a:xfrm>
            <a:custGeom>
              <a:avLst/>
              <a:gdLst/>
              <a:ahLst/>
              <a:cxnLst/>
              <a:rect r="r" b="b" t="t" l="l"/>
              <a:pathLst>
                <a:path h="812800" w="2334968">
                  <a:moveTo>
                    <a:pt x="0" y="0"/>
                  </a:moveTo>
                  <a:lnTo>
                    <a:pt x="2334968" y="0"/>
                  </a:lnTo>
                  <a:lnTo>
                    <a:pt x="233496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334968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24636" y="6858000"/>
            <a:ext cx="8363364" cy="3429000"/>
            <a:chOff x="0" y="0"/>
            <a:chExt cx="1982427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82427" cy="812800"/>
            </a:xfrm>
            <a:custGeom>
              <a:avLst/>
              <a:gdLst/>
              <a:ahLst/>
              <a:cxnLst/>
              <a:rect r="r" b="b" t="t" l="l"/>
              <a:pathLst>
                <a:path h="812800" w="1982427">
                  <a:moveTo>
                    <a:pt x="0" y="0"/>
                  </a:moveTo>
                  <a:lnTo>
                    <a:pt x="1982427" y="0"/>
                  </a:lnTo>
                  <a:lnTo>
                    <a:pt x="198242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982427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true" flipV="false" rot="0">
            <a:off x="-2861667" y="-805804"/>
            <a:ext cx="8166327" cy="6636996"/>
          </a:xfrm>
          <a:custGeom>
            <a:avLst/>
            <a:gdLst/>
            <a:ahLst/>
            <a:cxnLst/>
            <a:rect r="r" b="b" t="t" l="l"/>
            <a:pathLst>
              <a:path h="6636996" w="8166327">
                <a:moveTo>
                  <a:pt x="8166327" y="0"/>
                </a:moveTo>
                <a:lnTo>
                  <a:pt x="0" y="0"/>
                </a:lnTo>
                <a:lnTo>
                  <a:pt x="0" y="6636996"/>
                </a:lnTo>
                <a:lnTo>
                  <a:pt x="8166327" y="6636996"/>
                </a:lnTo>
                <a:lnTo>
                  <a:pt x="816632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59709" y="9128908"/>
            <a:ext cx="861787" cy="872342"/>
          </a:xfrm>
          <a:custGeom>
            <a:avLst/>
            <a:gdLst/>
            <a:ahLst/>
            <a:cxnLst/>
            <a:rect r="r" b="b" t="t" l="l"/>
            <a:pathLst>
              <a:path h="872342" w="861787">
                <a:moveTo>
                  <a:pt x="0" y="0"/>
                </a:moveTo>
                <a:lnTo>
                  <a:pt x="861787" y="0"/>
                </a:lnTo>
                <a:lnTo>
                  <a:pt x="861787" y="872342"/>
                </a:lnTo>
                <a:lnTo>
                  <a:pt x="0" y="8723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200968" b="-2712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117813" y="895350"/>
            <a:ext cx="8022814" cy="1181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2999">
                <a:solidFill>
                  <a:srgbClr val="EEF2F5"/>
                </a:solidFill>
                <a:latin typeface="Poppins"/>
              </a:rPr>
              <a:t>DeepSpeech is a machine learning model built on deep neural networks.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02710" y="4186237"/>
            <a:ext cx="8644740" cy="1781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2999">
                <a:solidFill>
                  <a:srgbClr val="FFFFFF"/>
                </a:solidFill>
                <a:latin typeface="Poppins"/>
              </a:rPr>
              <a:t>DeepSpeech enables the conversion of natural language speech into accurately transcribed text.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331328" y="7315199"/>
            <a:ext cx="7549980" cy="2381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2999">
                <a:solidFill>
                  <a:srgbClr val="EEF2F5"/>
                </a:solidFill>
                <a:latin typeface="Poppins"/>
              </a:rPr>
              <a:t>It relies on deep learning and machine learning techniques to achieve superior performance in speech understanding.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02250" y="6273139"/>
            <a:ext cx="7535104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101010"/>
                </a:solidFill>
                <a:latin typeface="Poppins Bold"/>
              </a:rPr>
              <a:t>What is DeepSpeech?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94360" y="0"/>
            <a:ext cx="8593640" cy="10287000"/>
            <a:chOff x="0" y="0"/>
            <a:chExt cx="2037011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7011" cy="2438400"/>
            </a:xfrm>
            <a:custGeom>
              <a:avLst/>
              <a:gdLst/>
              <a:ahLst/>
              <a:cxnLst/>
              <a:rect r="r" b="b" t="t" l="l"/>
              <a:pathLst>
                <a:path h="2438400" w="2037011">
                  <a:moveTo>
                    <a:pt x="0" y="0"/>
                  </a:moveTo>
                  <a:lnTo>
                    <a:pt x="2037011" y="0"/>
                  </a:lnTo>
                  <a:lnTo>
                    <a:pt x="2037011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37011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036878" y="3236203"/>
            <a:ext cx="7940413" cy="3077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8319"/>
              </a:lnSpc>
              <a:buFont typeface="Arial"/>
              <a:buChar char="•"/>
            </a:pPr>
            <a:r>
              <a:rPr lang="en-US" sz="3999">
                <a:solidFill>
                  <a:srgbClr val="EEF2F5"/>
                </a:solidFill>
                <a:latin typeface="Poppins"/>
              </a:rPr>
              <a:t>High accuracy.</a:t>
            </a:r>
          </a:p>
          <a:p>
            <a:pPr marL="863599" indent="-431800" lvl="1">
              <a:lnSpc>
                <a:spcPts val="8319"/>
              </a:lnSpc>
              <a:buFont typeface="Arial"/>
              <a:buChar char="•"/>
            </a:pPr>
            <a:r>
              <a:rPr lang="en-US" sz="3999">
                <a:solidFill>
                  <a:srgbClr val="EEF2F5"/>
                </a:solidFill>
                <a:latin typeface="Poppins"/>
              </a:rPr>
              <a:t>O</a:t>
            </a:r>
            <a:r>
              <a:rPr lang="en-US" sz="3999">
                <a:solidFill>
                  <a:srgbClr val="EEF2F5"/>
                </a:solidFill>
                <a:latin typeface="Poppins"/>
              </a:rPr>
              <a:t>pen-source</a:t>
            </a:r>
          </a:p>
          <a:p>
            <a:pPr>
              <a:lnSpc>
                <a:spcPts val="8319"/>
              </a:lnSpc>
            </a:pPr>
          </a:p>
        </p:txBody>
      </p:sp>
      <p:sp>
        <p:nvSpPr>
          <p:cNvPr name="AutoShape 6" id="6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-5400000">
            <a:off x="16024361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true" rot="0">
            <a:off x="11305676" y="5268621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6565688"/>
                </a:moveTo>
                <a:lnTo>
                  <a:pt x="9005307" y="6565688"/>
                </a:lnTo>
                <a:lnTo>
                  <a:pt x="9005307" y="0"/>
                </a:lnTo>
                <a:lnTo>
                  <a:pt x="0" y="0"/>
                </a:lnTo>
                <a:lnTo>
                  <a:pt x="0" y="656568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68843" y="2119272"/>
            <a:ext cx="7877768" cy="4431244"/>
          </a:xfrm>
          <a:custGeom>
            <a:avLst/>
            <a:gdLst/>
            <a:ahLst/>
            <a:cxnLst/>
            <a:rect r="r" b="b" t="t" l="l"/>
            <a:pathLst>
              <a:path h="4431244" w="7877768">
                <a:moveTo>
                  <a:pt x="0" y="0"/>
                </a:moveTo>
                <a:lnTo>
                  <a:pt x="7877767" y="0"/>
                </a:lnTo>
                <a:lnTo>
                  <a:pt x="7877767" y="4431245"/>
                </a:lnTo>
                <a:lnTo>
                  <a:pt x="0" y="44312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067384" y="1982089"/>
            <a:ext cx="5879403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Key Features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359709" y="9128908"/>
            <a:ext cx="861787" cy="872342"/>
          </a:xfrm>
          <a:custGeom>
            <a:avLst/>
            <a:gdLst/>
            <a:ahLst/>
            <a:cxnLst/>
            <a:rect r="r" b="b" t="t" l="l"/>
            <a:pathLst>
              <a:path h="872342" w="861787">
                <a:moveTo>
                  <a:pt x="0" y="0"/>
                </a:moveTo>
                <a:lnTo>
                  <a:pt x="861787" y="0"/>
                </a:lnTo>
                <a:lnTo>
                  <a:pt x="861787" y="872342"/>
                </a:lnTo>
                <a:lnTo>
                  <a:pt x="0" y="8723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00968" b="-2712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6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44653" y="2743686"/>
            <a:ext cx="208105" cy="297293"/>
          </a:xfrm>
          <a:custGeom>
            <a:avLst/>
            <a:gdLst/>
            <a:ahLst/>
            <a:cxnLst/>
            <a:rect r="r" b="b" t="t" l="l"/>
            <a:pathLst>
              <a:path h="297293" w="208105">
                <a:moveTo>
                  <a:pt x="0" y="0"/>
                </a:moveTo>
                <a:lnTo>
                  <a:pt x="208105" y="0"/>
                </a:lnTo>
                <a:lnTo>
                  <a:pt x="208105" y="297294"/>
                </a:lnTo>
                <a:lnTo>
                  <a:pt x="0" y="2972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1908426" cy="10287000"/>
            <a:chOff x="0" y="0"/>
            <a:chExt cx="3136376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363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3136376">
                  <a:moveTo>
                    <a:pt x="0" y="0"/>
                  </a:moveTo>
                  <a:lnTo>
                    <a:pt x="3136376" y="0"/>
                  </a:lnTo>
                  <a:lnTo>
                    <a:pt x="31363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13637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1589731" y="7183004"/>
            <a:ext cx="6267753" cy="5093974"/>
          </a:xfrm>
          <a:custGeom>
            <a:avLst/>
            <a:gdLst/>
            <a:ahLst/>
            <a:cxnLst/>
            <a:rect r="r" b="b" t="t" l="l"/>
            <a:pathLst>
              <a:path h="5093974" w="6267753">
                <a:moveTo>
                  <a:pt x="0" y="0"/>
                </a:moveTo>
                <a:lnTo>
                  <a:pt x="6267753" y="0"/>
                </a:lnTo>
                <a:lnTo>
                  <a:pt x="6267753" y="5093973"/>
                </a:lnTo>
                <a:lnTo>
                  <a:pt x="0" y="50939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0" y="-16809"/>
            <a:ext cx="7607971" cy="305542"/>
            <a:chOff x="0" y="0"/>
            <a:chExt cx="2003745" cy="804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03745" cy="80472"/>
            </a:xfrm>
            <a:custGeom>
              <a:avLst/>
              <a:gdLst/>
              <a:ahLst/>
              <a:cxnLst/>
              <a:rect r="r" b="b" t="t" l="l"/>
              <a:pathLst>
                <a:path h="80472" w="2003745">
                  <a:moveTo>
                    <a:pt x="0" y="0"/>
                  </a:moveTo>
                  <a:lnTo>
                    <a:pt x="2003745" y="0"/>
                  </a:lnTo>
                  <a:lnTo>
                    <a:pt x="2003745" y="80472"/>
                  </a:lnTo>
                  <a:lnTo>
                    <a:pt x="0" y="80472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003745" cy="118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1" id="11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29972" t="11233" r="29352" b="0"/>
          <a:stretch>
            <a:fillRect/>
          </a:stretch>
        </p:blipFill>
        <p:spPr>
          <a:xfrm flipH="false" flipV="false" rot="0">
            <a:off x="11908426" y="-59800"/>
            <a:ext cx="6295367" cy="10303809"/>
          </a:xfrm>
          <a:prstGeom prst="rect">
            <a:avLst/>
          </a:prstGeom>
        </p:spPr>
      </p:pic>
      <p:sp>
        <p:nvSpPr>
          <p:cNvPr name="Freeform 12" id="12"/>
          <p:cNvSpPr/>
          <p:nvPr/>
        </p:nvSpPr>
        <p:spPr>
          <a:xfrm flipH="false" flipV="false" rot="0">
            <a:off x="11590799" y="6792503"/>
            <a:ext cx="6930621" cy="4642748"/>
          </a:xfrm>
          <a:custGeom>
            <a:avLst/>
            <a:gdLst/>
            <a:ahLst/>
            <a:cxnLst/>
            <a:rect r="r" b="b" t="t" l="l"/>
            <a:pathLst>
              <a:path h="4642748" w="6930621">
                <a:moveTo>
                  <a:pt x="0" y="0"/>
                </a:moveTo>
                <a:lnTo>
                  <a:pt x="6930622" y="0"/>
                </a:lnTo>
                <a:lnTo>
                  <a:pt x="6930622" y="4642748"/>
                </a:lnTo>
                <a:lnTo>
                  <a:pt x="0" y="46427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21283" r="-94350" b="-16736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88259" y="479388"/>
            <a:ext cx="10238751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Applications</a:t>
            </a:r>
          </a:p>
          <a:p>
            <a:pPr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820576" y="1661703"/>
            <a:ext cx="9419962" cy="403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99"/>
              </a:lnSpc>
            </a:pPr>
          </a:p>
          <a:p>
            <a:pPr marL="863599" indent="-431800" lvl="1">
              <a:lnSpc>
                <a:spcPts val="6399"/>
              </a:lnSpc>
              <a:buFont typeface="Arial"/>
              <a:buChar char="•"/>
            </a:pPr>
            <a:r>
              <a:rPr lang="en-US" sz="3999">
                <a:solidFill>
                  <a:srgbClr val="D9D9D9"/>
                </a:solidFill>
                <a:latin typeface="Poppins"/>
              </a:rPr>
              <a:t>V</a:t>
            </a:r>
            <a:r>
              <a:rPr lang="en-US" sz="3999">
                <a:solidFill>
                  <a:srgbClr val="D9D9D9"/>
                </a:solidFill>
                <a:latin typeface="Poppins"/>
              </a:rPr>
              <a:t>oice assistants</a:t>
            </a:r>
          </a:p>
          <a:p>
            <a:pPr marL="863599" indent="-431800" lvl="1">
              <a:lnSpc>
                <a:spcPts val="6399"/>
              </a:lnSpc>
              <a:buFont typeface="Arial"/>
              <a:buChar char="•"/>
            </a:pPr>
            <a:r>
              <a:rPr lang="en-US" sz="3999">
                <a:solidFill>
                  <a:srgbClr val="D9D9D9"/>
                </a:solidFill>
                <a:latin typeface="Poppins"/>
              </a:rPr>
              <a:t>S</a:t>
            </a:r>
            <a:r>
              <a:rPr lang="en-US" sz="3999">
                <a:solidFill>
                  <a:srgbClr val="D9D9D9"/>
                </a:solidFill>
                <a:latin typeface="Poppins"/>
              </a:rPr>
              <a:t>peech impairments</a:t>
            </a:r>
          </a:p>
          <a:p>
            <a:pPr marL="863599" indent="-431800" lvl="1">
              <a:lnSpc>
                <a:spcPts val="6399"/>
              </a:lnSpc>
              <a:buFont typeface="Arial"/>
              <a:buChar char="•"/>
            </a:pPr>
            <a:r>
              <a:rPr lang="en-US" sz="3999">
                <a:solidFill>
                  <a:srgbClr val="D9D9D9"/>
                </a:solidFill>
                <a:latin typeface="Poppins"/>
              </a:rPr>
              <a:t>T</a:t>
            </a:r>
            <a:r>
              <a:rPr lang="en-US" sz="3999">
                <a:solidFill>
                  <a:srgbClr val="D9D9D9"/>
                </a:solidFill>
                <a:latin typeface="Poppins"/>
              </a:rPr>
              <a:t>ranscribe and analyze</a:t>
            </a:r>
          </a:p>
          <a:p>
            <a:pPr>
              <a:lnSpc>
                <a:spcPts val="639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88259" y="5887628"/>
            <a:ext cx="10238751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Example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67858" y="7428922"/>
            <a:ext cx="9419962" cy="79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99"/>
              </a:lnSpc>
            </a:pPr>
            <a:r>
              <a:rPr lang="en-US" sz="3999">
                <a:solidFill>
                  <a:srgbClr val="D9D9D9"/>
                </a:solidFill>
                <a:latin typeface="Poppins"/>
              </a:rPr>
              <a:t>Common Voice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359709" y="9128908"/>
            <a:ext cx="861787" cy="872342"/>
          </a:xfrm>
          <a:custGeom>
            <a:avLst/>
            <a:gdLst/>
            <a:ahLst/>
            <a:cxnLst/>
            <a:rect r="r" b="b" t="t" l="l"/>
            <a:pathLst>
              <a:path h="872342" w="861787">
                <a:moveTo>
                  <a:pt x="0" y="0"/>
                </a:moveTo>
                <a:lnTo>
                  <a:pt x="861787" y="0"/>
                </a:lnTo>
                <a:lnTo>
                  <a:pt x="861787" y="872342"/>
                </a:lnTo>
                <a:lnTo>
                  <a:pt x="0" y="8723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-200968" b="-2712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31520" y="-213105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7" y="0"/>
                </a:lnTo>
                <a:lnTo>
                  <a:pt x="9005307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87456" y="140927"/>
            <a:ext cx="18288000" cy="3073179"/>
            <a:chOff x="0" y="0"/>
            <a:chExt cx="4816593" cy="8093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809397"/>
            </a:xfrm>
            <a:custGeom>
              <a:avLst/>
              <a:gdLst/>
              <a:ahLst/>
              <a:cxnLst/>
              <a:rect r="r" b="b" t="t" l="l"/>
              <a:pathLst>
                <a:path h="80939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09397"/>
                  </a:lnTo>
                  <a:lnTo>
                    <a:pt x="0" y="809397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8474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57271" y="1215907"/>
            <a:ext cx="4668112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Conclusion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487456" y="2925373"/>
            <a:ext cx="6212838" cy="288733"/>
            <a:chOff x="0" y="0"/>
            <a:chExt cx="1636303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36303" cy="76045"/>
            </a:xfrm>
            <a:custGeom>
              <a:avLst/>
              <a:gdLst/>
              <a:ahLst/>
              <a:cxnLst/>
              <a:rect r="r" b="b" t="t" l="l"/>
              <a:pathLst>
                <a:path h="76045" w="1636303">
                  <a:moveTo>
                    <a:pt x="0" y="0"/>
                  </a:moveTo>
                  <a:lnTo>
                    <a:pt x="1636303" y="0"/>
                  </a:lnTo>
                  <a:lnTo>
                    <a:pt x="1636303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636303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0" id="10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1979006" y="6194494"/>
            <a:ext cx="2900202" cy="290020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Open Sans Bold"/>
                </a:rPr>
                <a:t>DeeoSpeech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790152" y="6321039"/>
            <a:ext cx="2900202" cy="290020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Open Sans Bold"/>
                </a:rPr>
                <a:t>High Accurracy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601297" y="6358098"/>
            <a:ext cx="2900202" cy="290020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Open Sans Bold"/>
                </a:rPr>
                <a:t>Voice Assistance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408792" y="6321039"/>
            <a:ext cx="2900202" cy="2900202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Open Sans Bold"/>
                </a:rPr>
                <a:t>Common Voice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359709" y="9128908"/>
            <a:ext cx="861787" cy="872342"/>
          </a:xfrm>
          <a:custGeom>
            <a:avLst/>
            <a:gdLst/>
            <a:ahLst/>
            <a:cxnLst/>
            <a:rect r="r" b="b" t="t" l="l"/>
            <a:pathLst>
              <a:path h="872342" w="861787">
                <a:moveTo>
                  <a:pt x="0" y="0"/>
                </a:moveTo>
                <a:lnTo>
                  <a:pt x="861787" y="0"/>
                </a:lnTo>
                <a:lnTo>
                  <a:pt x="861787" y="872342"/>
                </a:lnTo>
                <a:lnTo>
                  <a:pt x="0" y="8723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200968" b="-2712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215070"/>
            <a:ext cx="18288000" cy="3073179"/>
            <a:chOff x="0" y="0"/>
            <a:chExt cx="4816593" cy="8093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809397"/>
            </a:xfrm>
            <a:custGeom>
              <a:avLst/>
              <a:gdLst/>
              <a:ahLst/>
              <a:cxnLst/>
              <a:rect r="r" b="b" t="t" l="l"/>
              <a:pathLst>
                <a:path h="80939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09397"/>
                  </a:lnTo>
                  <a:lnTo>
                    <a:pt x="0" y="809397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8474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447990" y="2710457"/>
            <a:ext cx="6315376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59"/>
              </a:lnSpc>
            </a:pPr>
            <a:r>
              <a:rPr lang="en-US" sz="7299">
                <a:solidFill>
                  <a:srgbClr val="101010"/>
                </a:solidFill>
                <a:latin typeface="Poppins Bold"/>
              </a:rPr>
              <a:t>Thank you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9999516"/>
            <a:ext cx="6212838" cy="288733"/>
            <a:chOff x="0" y="0"/>
            <a:chExt cx="1636303" cy="760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36303" cy="76045"/>
            </a:xfrm>
            <a:custGeom>
              <a:avLst/>
              <a:gdLst/>
              <a:ahLst/>
              <a:cxnLst/>
              <a:rect r="r" b="b" t="t" l="l"/>
              <a:pathLst>
                <a:path h="76045" w="1636303">
                  <a:moveTo>
                    <a:pt x="0" y="0"/>
                  </a:moveTo>
                  <a:lnTo>
                    <a:pt x="1636303" y="0"/>
                  </a:lnTo>
                  <a:lnTo>
                    <a:pt x="1636303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636303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4648817" y="4223559"/>
            <a:ext cx="2103044" cy="47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EEF2F5"/>
                </a:solidFill>
                <a:latin typeface="Poppins"/>
              </a:rPr>
              <a:t>Active Users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292349" y="3884468"/>
            <a:ext cx="2174555" cy="868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Poppins Bold"/>
              </a:rPr>
              <a:t>150K+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249182" y="4870802"/>
            <a:ext cx="2103044" cy="47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EEF2F5"/>
                </a:solidFill>
                <a:latin typeface="Poppins"/>
              </a:rPr>
              <a:t>Pro Plan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2249182" y="6716672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7" y="0"/>
                </a:lnTo>
                <a:lnTo>
                  <a:pt x="9005307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350761" y="8257062"/>
            <a:ext cx="3655463" cy="817494"/>
          </a:xfrm>
          <a:custGeom>
            <a:avLst/>
            <a:gdLst/>
            <a:ahLst/>
            <a:cxnLst/>
            <a:rect r="r" b="b" t="t" l="l"/>
            <a:pathLst>
              <a:path h="817494" w="3655463">
                <a:moveTo>
                  <a:pt x="0" y="0"/>
                </a:moveTo>
                <a:lnTo>
                  <a:pt x="3655463" y="0"/>
                </a:lnTo>
                <a:lnTo>
                  <a:pt x="3655463" y="817495"/>
                </a:lnTo>
                <a:lnTo>
                  <a:pt x="0" y="8174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81776" y="8218962"/>
            <a:ext cx="3304615" cy="1141594"/>
          </a:xfrm>
          <a:custGeom>
            <a:avLst/>
            <a:gdLst/>
            <a:ahLst/>
            <a:cxnLst/>
            <a:rect r="r" b="b" t="t" l="l"/>
            <a:pathLst>
              <a:path h="1141594" w="3304615">
                <a:moveTo>
                  <a:pt x="0" y="0"/>
                </a:moveTo>
                <a:lnTo>
                  <a:pt x="3304614" y="0"/>
                </a:lnTo>
                <a:lnTo>
                  <a:pt x="3304614" y="1141594"/>
                </a:lnTo>
                <a:lnTo>
                  <a:pt x="0" y="11415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DAGCkujtQ64</dc:identifier>
  <dcterms:modified xsi:type="dcterms:W3CDTF">2011-08-01T06:04:30Z</dcterms:modified>
  <cp:revision>1</cp:revision>
  <dc:title> Dark Blue and Cyan Modern Technology Pitch Deck Presentation</dc:title>
</cp:coreProperties>
</file>